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C5D5D-23F9-4C40-8472-78E4A6AA6739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3083F-FFC6-4A36-96C7-9199E18B5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89ED-2C6C-4BF5-8A65-887FAB6A8F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74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89ED-2C6C-4BF5-8A65-887FAB6A8F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13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89ED-2C6C-4BF5-8A65-887FAB6A8F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0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0E341-9CBB-4E66-85BB-D1083503D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D34A5-D873-405E-A884-86253D91B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960AD-34A8-4F5B-B417-CA073C3A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23E89-67FE-4C80-A863-408098CD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CAB5-8126-4992-8018-B0654F58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8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AD409-5871-4423-89F6-8BF5608C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FB466B-7AE3-448F-8399-433CF8D0F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92BF6-2E64-4DF4-B389-FF550BD43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90FEE-618D-41FB-A72B-F36972EA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E6895-62E6-4E7E-A028-9BDECED3A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91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2E6B5C-5BE7-4EC3-B509-D9FA3F5AB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B83E5-F326-4C01-941C-B8D086BAE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427D6-4F7D-4A50-90E1-FEC12562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6334-D9BF-4F72-B927-8CEA1BCD5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75A9A-8C22-4D92-9D72-237F7459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6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F6FB2-D78E-495D-961F-B1EB9F2B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40C9D-C5E6-400E-A674-4C2DBBA3E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D484-87CC-4D92-9742-AFE09C1E1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577-0ADA-456F-84EC-C7478BAEC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EA7C6-8EE7-4C2A-A11F-4EDFF3F1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0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3F48-1893-4A3F-B365-57DC9B1E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1FBB3-5BD8-43E2-8C89-7BEBA10CB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E5794-0059-4508-AD00-2082A28A5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CB47F-45E5-4272-B0A0-F34774DA7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1529F-3ADA-4771-A1A8-B92FB6BF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6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9A52-538E-406A-8D40-8D70ECDA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F37F-08FD-4C10-9417-868D6C0E5F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778B2-5D36-4955-85E2-7726F9E92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139C0-16C4-46B1-83EA-4925AEDF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52E47-3E5E-485C-9154-2F87698CA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444F7-2121-436B-8360-A349F8C9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3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9E2FC-6F16-4310-99F9-7E5AF82C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E7571-6A28-4C91-A719-DB5CB0661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8F298-9B51-4CA9-8CCA-A975D3470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570B30-7BC9-4297-8903-E27C48734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D34198-25DC-4D43-9EB1-08B0EA089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332E-85E2-4503-AA0D-206B4B58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E5390-2B0A-4F47-9B50-823FA7153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2C7D0-B953-4C6A-B940-A75586C1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0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1FA5-3624-42E9-AB70-CC6B2ACB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C650E-8615-46ED-AF51-117BDE64D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97A37-0467-4D10-8849-49C716A4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1D16A-3F9A-4A1E-9587-2D0AA4D1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FCF363-5BA1-4BCE-BB74-F5C92CA2D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197B9A-03A0-4D61-A344-A6B53F0F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FF1AA-AF28-406D-B9FE-4610B6A8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5C80-2C72-4DDE-95FD-59B69363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BC93F-855C-4019-AD6F-56E308B12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CA837-9B1E-4185-9A03-7785EE29D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87447-96C4-4B74-A2D3-1BFDC136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591BD-10AA-44CA-86A2-62F8F4115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CEF84-69ED-4398-9A2E-A5AA641A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1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DA72-45CB-45A8-B5A9-D6F1CA1A0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08C8AB-B76D-44BA-88E2-2A1368BBDB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E1A1F-AC30-43FB-92CE-06727182A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EC6A0-8700-4B62-AAFC-17D2E173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845B6-F5D4-43AF-9846-3D9D4705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BD57E-F1DB-4345-9D04-B9ACEA72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AA64DC-E9FD-4E33-9C58-C5529D243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8B3C6-A91B-4D65-92FE-077C234D1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AB339-8B84-444F-90B8-FD9143EAB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F5EE6-9EE1-4185-B480-BE242E563F7D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B84EE-D010-4D44-8616-BF1ADB5E3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84F22-EC75-4865-8332-72A4E78C7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0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6383" y="82697"/>
            <a:ext cx="11038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Data Structures</a:t>
            </a:r>
            <a:endParaRPr lang="tr-TR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79323" y="1218618"/>
            <a:ext cx="89592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Arrays: contiguous area of memory consisting of equal-size elements indexed by contiguous integers.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Constant-time access: </a:t>
            </a:r>
            <a:r>
              <a:rPr lang="en-US" dirty="0" err="1"/>
              <a:t>array_addr</a:t>
            </a:r>
            <a:r>
              <a:rPr lang="en-US" dirty="0"/>
              <a:t> + </a:t>
            </a:r>
            <a:r>
              <a:rPr lang="en-US" dirty="0" err="1"/>
              <a:t>element_size</a:t>
            </a:r>
            <a:r>
              <a:rPr lang="en-US" dirty="0"/>
              <a:t> x (</a:t>
            </a:r>
            <a:r>
              <a:rPr lang="en-US" dirty="0" err="1"/>
              <a:t>i</a:t>
            </a:r>
            <a:r>
              <a:rPr lang="en-US" dirty="0"/>
              <a:t> – </a:t>
            </a:r>
            <a:r>
              <a:rPr lang="en-US" dirty="0" err="1"/>
              <a:t>first_index</a:t>
            </a:r>
            <a:r>
              <a:rPr lang="en-US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For multi-dimensional arrays: </a:t>
            </a:r>
            <a:r>
              <a:rPr lang="en-US" dirty="0" err="1"/>
              <a:t>array_addr</a:t>
            </a:r>
            <a:r>
              <a:rPr lang="en-US" dirty="0"/>
              <a:t> + </a:t>
            </a:r>
            <a:r>
              <a:rPr lang="en-US" dirty="0" err="1"/>
              <a:t>elem_size</a:t>
            </a:r>
            <a:r>
              <a:rPr lang="en-US" dirty="0"/>
              <a:t> x ((</a:t>
            </a:r>
            <a:r>
              <a:rPr lang="en-US" dirty="0" err="1"/>
              <a:t>row_index</a:t>
            </a:r>
            <a:r>
              <a:rPr lang="en-US" dirty="0"/>
              <a:t> – </a:t>
            </a:r>
            <a:r>
              <a:rPr lang="en-US" dirty="0" err="1"/>
              <a:t>first_row_index</a:t>
            </a:r>
            <a:r>
              <a:rPr lang="en-US" dirty="0"/>
              <a:t>) x </a:t>
            </a:r>
            <a:r>
              <a:rPr lang="en-US" dirty="0" err="1"/>
              <a:t>row_size</a:t>
            </a:r>
            <a:r>
              <a:rPr lang="en-US" dirty="0"/>
              <a:t> + (</a:t>
            </a:r>
            <a:r>
              <a:rPr lang="en-US" dirty="0" err="1"/>
              <a:t>column_index</a:t>
            </a:r>
            <a:r>
              <a:rPr lang="en-US" dirty="0"/>
              <a:t> – </a:t>
            </a:r>
            <a:r>
              <a:rPr lang="en-US" dirty="0" err="1"/>
              <a:t>first_column_index</a:t>
            </a:r>
            <a:r>
              <a:rPr lang="en-US" dirty="0"/>
              <a:t>)).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Constant-time to add/remove at the end.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Linear-time to add/remove at an arbitrary location.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Singly-Linked Lists: Head + Node contains </a:t>
            </a:r>
            <a:r>
              <a:rPr lang="en-US" dirty="0">
                <a:solidFill>
                  <a:srgbClr val="FF0000"/>
                </a:solidFill>
              </a:rPr>
              <a:t>key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next pointer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3F865-00DB-403E-8052-DF0426A4924A}"/>
              </a:ext>
            </a:extLst>
          </p:cNvPr>
          <p:cNvSpPr txBox="1"/>
          <p:nvPr/>
        </p:nvSpPr>
        <p:spPr>
          <a:xfrm>
            <a:off x="279323" y="758379"/>
            <a:ext cx="1124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1 Basic Data Structures</a:t>
            </a:r>
            <a:endParaRPr lang="en-US" sz="2400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4DBA1B-2E0B-4FCA-878F-6ED6AA08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66" y="931998"/>
            <a:ext cx="2658926" cy="814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5C7253-A46F-4CFD-80AA-B89C6B7DE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8644" y="1769333"/>
            <a:ext cx="2799148" cy="147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2EC8E1-C2A9-425C-B027-1BE096AC0A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991"/>
          <a:stretch/>
        </p:blipFill>
        <p:spPr>
          <a:xfrm>
            <a:off x="279323" y="3663988"/>
            <a:ext cx="2876096" cy="1682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8FD8D0-4E77-4C94-94DE-8B0E7924D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291" y="3429000"/>
            <a:ext cx="4291080" cy="33463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F73882-2199-4D35-B568-305251260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2243" y="3429000"/>
            <a:ext cx="4040493" cy="338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11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AB65C6-2242-4FE0-A951-F5C69431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4" y="47626"/>
            <a:ext cx="3153059" cy="18319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626477-4036-47F2-ACB8-41A8466428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14"/>
          <a:stretch/>
        </p:blipFill>
        <p:spPr>
          <a:xfrm>
            <a:off x="167083" y="1879601"/>
            <a:ext cx="3153059" cy="947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065B30-2617-49FC-AD94-EFE410365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2" y="47625"/>
            <a:ext cx="4520773" cy="2779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EF377-A336-4F40-A437-9948A9065B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81" b="3803"/>
          <a:stretch/>
        </p:blipFill>
        <p:spPr>
          <a:xfrm>
            <a:off x="7991651" y="47625"/>
            <a:ext cx="3952875" cy="2779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530391-696C-46BF-9232-286D0A075A95}"/>
              </a:ext>
            </a:extLst>
          </p:cNvPr>
          <p:cNvSpPr txBox="1"/>
          <p:nvPr/>
        </p:nvSpPr>
        <p:spPr>
          <a:xfrm>
            <a:off x="99584" y="2826737"/>
            <a:ext cx="1182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Amortized cost: given a sequence of n operations, the amortized cost is Cost(n operation)/n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78417-F8B7-4EFE-B41C-DC822FD76869}"/>
              </a:ext>
            </a:extLst>
          </p:cNvPr>
          <p:cNvSpPr/>
          <p:nvPr/>
        </p:nvSpPr>
        <p:spPr>
          <a:xfrm>
            <a:off x="76126" y="3158854"/>
            <a:ext cx="432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Amortized Analysis ― Aggregate 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C8FE95-1EF3-4ADB-ACB9-6B5F3190E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26" y="3490971"/>
            <a:ext cx="4125673" cy="30227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0CC50C-4380-42EA-9F5B-BDB0A9DCCA4A}"/>
              </a:ext>
            </a:extLst>
          </p:cNvPr>
          <p:cNvSpPr/>
          <p:nvPr/>
        </p:nvSpPr>
        <p:spPr>
          <a:xfrm>
            <a:off x="4397437" y="3125832"/>
            <a:ext cx="75236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Amortized Analysis ― Banker’s Method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O(1) amortized cost for each </a:t>
            </a:r>
            <a:r>
              <a:rPr lang="en-US" dirty="0" err="1"/>
              <a:t>PushBack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8C3281-3D56-40A2-8947-2BC11A774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7111" y="3818353"/>
            <a:ext cx="4255598" cy="2995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5E7A73-13E1-4252-8F22-E1409CFBD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1823" y="3818352"/>
            <a:ext cx="3620496" cy="299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80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28FA16-CD7A-4B6E-BBF2-A3C2B83748E3}"/>
              </a:ext>
            </a:extLst>
          </p:cNvPr>
          <p:cNvSpPr/>
          <p:nvPr/>
        </p:nvSpPr>
        <p:spPr>
          <a:xfrm>
            <a:off x="33867" y="45156"/>
            <a:ext cx="4309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Amortized Analysis ― Physicist’s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0FB83-D3FC-40BC-A964-45DAD451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7" y="414488"/>
            <a:ext cx="3945727" cy="3337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AF1DEE-A49C-4A09-96AD-0CDC504B8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89" y="414488"/>
            <a:ext cx="3750732" cy="3337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8B80EA-1482-4A62-A963-8FD2904EC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926" y="439888"/>
            <a:ext cx="4157308" cy="3312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7836A8-8BF8-40EC-AEE6-436C9C01C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66" y="3776438"/>
            <a:ext cx="4220742" cy="3081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E0EA1-426B-4E43-BF38-776358C9A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2794" y="3742493"/>
            <a:ext cx="3589606" cy="31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45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181F44-9782-4C2A-83F2-C31670F28BE4}"/>
              </a:ext>
            </a:extLst>
          </p:cNvPr>
          <p:cNvSpPr txBox="1"/>
          <p:nvPr/>
        </p:nvSpPr>
        <p:spPr>
          <a:xfrm>
            <a:off x="132567" y="55645"/>
            <a:ext cx="1184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3 Priority Queues and Disjoint Sets</a:t>
            </a:r>
            <a:endParaRPr lang="en-US" sz="24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0A8F3-5C4C-4C5F-86AF-A216CE4F5F56}"/>
              </a:ext>
            </a:extLst>
          </p:cNvPr>
          <p:cNvSpPr txBox="1"/>
          <p:nvPr/>
        </p:nvSpPr>
        <p:spPr>
          <a:xfrm>
            <a:off x="132566" y="463687"/>
            <a:ext cx="11844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Priority Queues: C++: </a:t>
            </a:r>
            <a:r>
              <a:rPr lang="en-US" dirty="0" err="1"/>
              <a:t>priority_queue</a:t>
            </a:r>
            <a:r>
              <a:rPr lang="en-US" dirty="0"/>
              <a:t>/Java: </a:t>
            </a:r>
            <a:r>
              <a:rPr lang="en-US" dirty="0" err="1"/>
              <a:t>PriorityQueue</a:t>
            </a:r>
            <a:r>
              <a:rPr lang="en-US" dirty="0"/>
              <a:t>/Python: </a:t>
            </a:r>
            <a:r>
              <a:rPr lang="en-US" dirty="0" err="1"/>
              <a:t>heapq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queue includes </a:t>
            </a:r>
            <a:r>
              <a:rPr lang="en-US" dirty="0" err="1"/>
              <a:t>opertions</a:t>
            </a:r>
            <a:r>
              <a:rPr lang="en-US" dirty="0"/>
              <a:t>: </a:t>
            </a:r>
            <a:r>
              <a:rPr lang="en-US" dirty="0" err="1"/>
              <a:t>PushBack</a:t>
            </a:r>
            <a:r>
              <a:rPr lang="en-US" dirty="0"/>
              <a:t>(e) and </a:t>
            </a:r>
            <a:r>
              <a:rPr lang="en-US" dirty="0" err="1"/>
              <a:t>PopFront</a:t>
            </a:r>
            <a:r>
              <a:rPr lang="en-US" dirty="0"/>
              <a:t>().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priority queue is a queue where each element is assigned a priority and elements come out in order by priority.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7A0E-E8DB-4133-8F34-90E2DD517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3" y="1361043"/>
            <a:ext cx="3927219" cy="2842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DBB5D-D7EB-469E-B158-EDC8A063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784" y="1361042"/>
            <a:ext cx="3714679" cy="2808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A55A9-D6BE-4EA5-BCED-4BEF7BFCE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198" y="1361043"/>
            <a:ext cx="4238236" cy="2840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1F0901-67C5-4AD0-8CA5-276EAC3F1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196" y="4184489"/>
            <a:ext cx="2770116" cy="2617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E67D3E-E534-4C54-A46E-548BFF6E8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047" y="4169825"/>
            <a:ext cx="2862368" cy="2617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1B6C10-BC38-4FFC-BE2C-9E5A879E0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8150" y="4165390"/>
            <a:ext cx="3234685" cy="26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4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B6C3D4-8277-4D4C-A225-D82DBACD1C60}"/>
              </a:ext>
            </a:extLst>
          </p:cNvPr>
          <p:cNvSpPr/>
          <p:nvPr/>
        </p:nvSpPr>
        <p:spPr>
          <a:xfrm>
            <a:off x="112890" y="33867"/>
            <a:ext cx="11988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Binary Heaps: binary max-heap is a binary tree where the value of each node is at least the values of its children.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Basic operations: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GetMax</a:t>
            </a:r>
            <a:r>
              <a:rPr lang="en-US" dirty="0"/>
              <a:t>: return the root value. O(1)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Insert: attach a new node to any leaf </a:t>
            </a:r>
            <a:r>
              <a:rPr lang="en-US" dirty="0">
                <a:sym typeface="Wingdings" panose="05000000000000000000" pitchFamily="2" charset="2"/>
              </a:rPr>
              <a:t> shift up &amp; swap problematic node with parent until property is satisfied. O(Height)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sym typeface="Wingdings" panose="05000000000000000000" pitchFamily="2" charset="2"/>
              </a:rPr>
              <a:t>ExtractMax</a:t>
            </a:r>
            <a:r>
              <a:rPr lang="en-US" dirty="0">
                <a:sym typeface="Wingdings" panose="05000000000000000000" pitchFamily="2" charset="2"/>
              </a:rPr>
              <a:t>: replace the root w any leaf  shift down problematic node  swap with larger child. O(Height)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sym typeface="Wingdings" panose="05000000000000000000" pitchFamily="2" charset="2"/>
              </a:rPr>
              <a:t>ChangePriority</a:t>
            </a:r>
            <a:r>
              <a:rPr lang="en-US" dirty="0">
                <a:sym typeface="Wingdings" panose="05000000000000000000" pitchFamily="2" charset="2"/>
              </a:rPr>
              <a:t>: change the priority and shift up or down. O(Height)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Remove: Change the priority of element to INF  shift up and then call </a:t>
            </a:r>
            <a:r>
              <a:rPr lang="en-US" dirty="0" err="1">
                <a:sym typeface="Wingdings" panose="05000000000000000000" pitchFamily="2" charset="2"/>
              </a:rPr>
              <a:t>ExtraMax</a:t>
            </a:r>
            <a:r>
              <a:rPr lang="en-US" dirty="0">
                <a:sym typeface="Wingdings" panose="05000000000000000000" pitchFamily="2" charset="2"/>
              </a:rPr>
              <a:t>(). O(Height)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To keep tree shallow, binary tree is complete if all its levels are filled except possible last one which is filled from left to right.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A complete binary tree with n nodes has height at most O(</a:t>
            </a:r>
            <a:r>
              <a:rPr lang="en-US" dirty="0" err="1">
                <a:sym typeface="Wingdings" panose="05000000000000000000" pitchFamily="2" charset="2"/>
              </a:rPr>
              <a:t>logn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Insert the element as a leaf in the leftmost vacant position in the last level and let it shift up.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ExtraMax</a:t>
            </a:r>
            <a:r>
              <a:rPr lang="en-US" dirty="0">
                <a:sym typeface="Wingdings" panose="05000000000000000000" pitchFamily="2" charset="2"/>
              </a:rPr>
              <a:t>(), replace the root by the last leaf and let it shift down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A8993-7287-45BA-BEFF-3D63DE4E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0" y="3173188"/>
            <a:ext cx="4113175" cy="3139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D86F1D-8CF8-4E6D-A760-B486B3EAC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223" y="3173189"/>
            <a:ext cx="3857303" cy="3139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56141-2790-4D85-898B-01027F1B50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342"/>
          <a:stretch/>
        </p:blipFill>
        <p:spPr>
          <a:xfrm>
            <a:off x="8312310" y="3173188"/>
            <a:ext cx="3766800" cy="313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6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B73EA6-83EA-4400-9121-ACDCEF653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7" y="46567"/>
            <a:ext cx="3604522" cy="12968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378402-A215-4871-93E8-2E24F71CE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102" y="43723"/>
            <a:ext cx="3604522" cy="3212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F6EC59-9811-40E9-8B06-22C4C70B3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7" y="5286417"/>
            <a:ext cx="3607965" cy="1525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F88D6F-3C89-4F73-9AC9-D29850783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095" y="3304033"/>
            <a:ext cx="3602535" cy="195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8AAC6A-BAB3-4492-B627-8675982791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891"/>
          <a:stretch/>
        </p:blipFill>
        <p:spPr>
          <a:xfrm>
            <a:off x="46568" y="1354668"/>
            <a:ext cx="3602534" cy="1931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4FA027-444D-48CE-81EE-E949D55DF8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993"/>
          <a:stretch/>
        </p:blipFill>
        <p:spPr>
          <a:xfrm>
            <a:off x="46568" y="3297768"/>
            <a:ext cx="3602534" cy="19410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F49310-2B27-4D9C-B58F-95B9A7D3E530}"/>
              </a:ext>
            </a:extLst>
          </p:cNvPr>
          <p:cNvSpPr/>
          <p:nvPr/>
        </p:nvSpPr>
        <p:spPr>
          <a:xfrm>
            <a:off x="7251636" y="43723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Heap Sort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DE9414-BBE4-45C6-BE7F-C7486283C7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193"/>
          <a:stretch/>
        </p:blipFill>
        <p:spPr>
          <a:xfrm>
            <a:off x="7349948" y="413055"/>
            <a:ext cx="3504223" cy="17350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D9238E-3969-4686-93C7-003F9E3E09AC}"/>
              </a:ext>
            </a:extLst>
          </p:cNvPr>
          <p:cNvSpPr txBox="1"/>
          <p:nvPr/>
        </p:nvSpPr>
        <p:spPr>
          <a:xfrm>
            <a:off x="10295467" y="1475173"/>
            <a:ext cx="120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E7A37-7BA8-4534-B594-568B4ED10014}"/>
              </a:ext>
            </a:extLst>
          </p:cNvPr>
          <p:cNvSpPr/>
          <p:nvPr/>
        </p:nvSpPr>
        <p:spPr>
          <a:xfrm>
            <a:off x="7334774" y="2128545"/>
            <a:ext cx="47954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Not in-place: use additional space to store the priority queue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Turn an array into a heap for In-place heap sort algorithm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D9A3BF-96B2-484B-ABBC-17E94096E5B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562"/>
          <a:stretch/>
        </p:blipFill>
        <p:spPr>
          <a:xfrm>
            <a:off x="7349948" y="3328874"/>
            <a:ext cx="4373347" cy="14950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FBC390-9744-4DB8-BA2C-5B9A43E364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9948" y="4823927"/>
            <a:ext cx="4243741" cy="19875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6E9C7C-8A08-4378-BB77-66191E4A6C69}"/>
              </a:ext>
            </a:extLst>
          </p:cNvPr>
          <p:cNvSpPr txBox="1"/>
          <p:nvPr/>
        </p:nvSpPr>
        <p:spPr>
          <a:xfrm>
            <a:off x="10250215" y="3501797"/>
            <a:ext cx="120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567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C5446-BAE2-4BCD-8203-52E0F722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" y="22580"/>
            <a:ext cx="4050903" cy="2381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98BBF-38BF-4D6C-A955-6EB67FF8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926" y="22581"/>
            <a:ext cx="5220906" cy="2381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60F8B8-083F-4829-AC1A-429E37F6FC93}"/>
              </a:ext>
            </a:extLst>
          </p:cNvPr>
          <p:cNvSpPr txBox="1"/>
          <p:nvPr/>
        </p:nvSpPr>
        <p:spPr>
          <a:xfrm>
            <a:off x="25401" y="2532944"/>
            <a:ext cx="1184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Disjoint Sets: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F1E30-891E-4A97-8B0F-7786E4717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000" y="22580"/>
            <a:ext cx="3043607" cy="238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287770-D8F1-4F3C-BA5F-898F91F91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1" y="2902277"/>
            <a:ext cx="3872724" cy="2960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0E8E53-89DD-4B90-898E-3C8C365D8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469" y="2902277"/>
            <a:ext cx="4160659" cy="2960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ABDDF-40CE-4AEA-859E-8EDB5BF44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485" y="2902276"/>
            <a:ext cx="4177114" cy="1775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4E3A43-2C0A-482E-80C7-659CCDDF0B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7935" y="4677834"/>
            <a:ext cx="4194065" cy="151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15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85882E-3C35-434C-AEEB-62CFAF22F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5492"/>
          <a:stretch/>
        </p:blipFill>
        <p:spPr>
          <a:xfrm>
            <a:off x="35279" y="22578"/>
            <a:ext cx="3227929" cy="2977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5FBCEB-1CC4-490D-8CDF-10FB13A27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208" y="22578"/>
            <a:ext cx="3627602" cy="30000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608D83-227B-402A-9B51-F23D1E3D7EA9}"/>
              </a:ext>
            </a:extLst>
          </p:cNvPr>
          <p:cNvSpPr/>
          <p:nvPr/>
        </p:nvSpPr>
        <p:spPr>
          <a:xfrm>
            <a:off x="6890810" y="22578"/>
            <a:ext cx="52659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Linked list for Union: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Represent a set as a linked list, use the list tail as ID of the set and running time is O(1).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B24B2-9CAB-425D-92AE-F0C2329C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975" y="945908"/>
            <a:ext cx="3838939" cy="2054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052B3-01EB-413F-AE07-7BE2376196F1}"/>
              </a:ext>
            </a:extLst>
          </p:cNvPr>
          <p:cNvSpPr txBox="1"/>
          <p:nvPr/>
        </p:nvSpPr>
        <p:spPr>
          <a:xfrm>
            <a:off x="0" y="3059668"/>
            <a:ext cx="11844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Efficient Implementations using Tree and Union by Rank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Represent each set as a rooted tree and ID of a set is the root of the tree.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Use array parent[1…n]: parent[</a:t>
            </a:r>
            <a:r>
              <a:rPr lang="en-US" dirty="0" err="1"/>
              <a:t>i</a:t>
            </a:r>
            <a:r>
              <a:rPr lang="en-US" dirty="0"/>
              <a:t>] is the parent of </a:t>
            </a:r>
            <a:r>
              <a:rPr lang="en-US" dirty="0" err="1"/>
              <a:t>i</a:t>
            </a:r>
            <a:r>
              <a:rPr lang="en-US" dirty="0"/>
              <a:t> or </a:t>
            </a:r>
            <a:r>
              <a:rPr lang="en-US" dirty="0" err="1"/>
              <a:t>i</a:t>
            </a:r>
            <a:r>
              <a:rPr lang="en-US" dirty="0"/>
              <a:t> if it is the root.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B79391-672F-4D2D-A050-A8DA6EEF1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9" y="3982998"/>
            <a:ext cx="4132740" cy="2852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3531EF-66A1-4B92-AF82-6F9CE56B3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298" y="3982998"/>
            <a:ext cx="3809916" cy="285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8FE6B-EAAB-44F0-99AE-848C716651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4254" y="3982998"/>
            <a:ext cx="5247746" cy="268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24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93F9F2-B317-4C61-95D6-3C2CC898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9" y="45156"/>
            <a:ext cx="3547548" cy="3093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1A0E4C-5C01-470A-BE4E-2569C5C5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981" y="69547"/>
            <a:ext cx="3925419" cy="29401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C0C9B7-1A2D-4FCA-ADCD-9C930AF447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97"/>
          <a:stretch/>
        </p:blipFill>
        <p:spPr>
          <a:xfrm>
            <a:off x="7689145" y="45156"/>
            <a:ext cx="4305300" cy="2988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ACC55B-550E-47EE-B984-5F7496A7E8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751"/>
          <a:stretch/>
        </p:blipFill>
        <p:spPr>
          <a:xfrm>
            <a:off x="60971" y="3476525"/>
            <a:ext cx="3613010" cy="3287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690A8-3C80-4C5C-AB30-34CD4F9F7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1466" y="3487814"/>
            <a:ext cx="4196585" cy="3241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019AEB-A9AA-4636-9310-61142E429E26}"/>
              </a:ext>
            </a:extLst>
          </p:cNvPr>
          <p:cNvSpPr txBox="1"/>
          <p:nvPr/>
        </p:nvSpPr>
        <p:spPr>
          <a:xfrm>
            <a:off x="4233333" y="4492978"/>
            <a:ext cx="118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Union(2,4)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E049C9-2426-4590-93B5-7536CE0BC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044" y="3476525"/>
            <a:ext cx="4240985" cy="3287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EA9D18-61ED-4EA8-B358-3A624E1696E2}"/>
              </a:ext>
            </a:extLst>
          </p:cNvPr>
          <p:cNvSpPr txBox="1"/>
          <p:nvPr/>
        </p:nvSpPr>
        <p:spPr>
          <a:xfrm>
            <a:off x="8429918" y="4492978"/>
            <a:ext cx="118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Union(2,5)</a:t>
            </a:r>
          </a:p>
        </p:txBody>
      </p:sp>
    </p:spTree>
    <p:extLst>
      <p:ext uri="{BB962C8B-B14F-4D97-AF65-F5344CB8AC3E}">
        <p14:creationId xmlns:p14="http://schemas.microsoft.com/office/powerpoint/2010/main" val="898117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0CF86E-D4F3-41AA-BA58-8C2990F2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" y="45157"/>
            <a:ext cx="3876600" cy="30028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7D9DCC-8128-4B04-BC9B-0602652FEC39}"/>
              </a:ext>
            </a:extLst>
          </p:cNvPr>
          <p:cNvSpPr txBox="1"/>
          <p:nvPr/>
        </p:nvSpPr>
        <p:spPr>
          <a:xfrm>
            <a:off x="200318" y="914400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Union(3,1)</a:t>
            </a:r>
          </a:p>
          <a:p>
            <a:r>
              <a:rPr lang="en-US" dirty="0"/>
              <a:t>Union(2,3)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03B7C-D1DC-4A59-9AD9-E5FEF38CD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990" y="45158"/>
            <a:ext cx="3956755" cy="3002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29684A-C107-45B0-A0BF-02322DA817BC}"/>
              </a:ext>
            </a:extLst>
          </p:cNvPr>
          <p:cNvSpPr txBox="1"/>
          <p:nvPr/>
        </p:nvSpPr>
        <p:spPr>
          <a:xfrm>
            <a:off x="4179929" y="914400"/>
            <a:ext cx="118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Union(2,6)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EC4EE-D29A-4444-A4FE-A912393D1938}"/>
              </a:ext>
            </a:extLst>
          </p:cNvPr>
          <p:cNvSpPr/>
          <p:nvPr/>
        </p:nvSpPr>
        <p:spPr>
          <a:xfrm>
            <a:off x="7802590" y="83403"/>
            <a:ext cx="43541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For any node </a:t>
            </a:r>
            <a:r>
              <a:rPr lang="en-US" dirty="0" err="1"/>
              <a:t>i</a:t>
            </a:r>
            <a:r>
              <a:rPr lang="en-US" dirty="0"/>
              <a:t>, rank[</a:t>
            </a:r>
            <a:r>
              <a:rPr lang="en-US" dirty="0" err="1"/>
              <a:t>i</a:t>
            </a:r>
            <a:r>
              <a:rPr lang="en-US" dirty="0"/>
              <a:t>] = the height of the tree rooted at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height of any tree is at most log</a:t>
            </a:r>
            <a:r>
              <a:rPr lang="en-US" baseline="-25000" dirty="0"/>
              <a:t>2</a:t>
            </a:r>
            <a:r>
              <a:rPr lang="en-US" dirty="0"/>
              <a:t>x.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Any tree of height k has at least 2</a:t>
            </a:r>
            <a:r>
              <a:rPr lang="en-US" baseline="30000" dirty="0"/>
              <a:t>k</a:t>
            </a:r>
            <a:r>
              <a:rPr lang="en-US" dirty="0"/>
              <a:t> nodes.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Union and Find work in time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EFF55-C548-4F3C-91F1-6CF0A2E8AD00}"/>
              </a:ext>
            </a:extLst>
          </p:cNvPr>
          <p:cNvSpPr txBox="1"/>
          <p:nvPr/>
        </p:nvSpPr>
        <p:spPr>
          <a:xfrm>
            <a:off x="49390" y="3059668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Path Compression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E2271F-90D8-42D4-9473-A7EAC8428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" y="3440666"/>
            <a:ext cx="5429683" cy="34173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A9689D-D9A4-4625-B9F0-AEDE4E686EC8}"/>
              </a:ext>
            </a:extLst>
          </p:cNvPr>
          <p:cNvSpPr/>
          <p:nvPr/>
        </p:nvSpPr>
        <p:spPr>
          <a:xfrm>
            <a:off x="2595531" y="4107892"/>
            <a:ext cx="32521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path of Find(6) from 6 to the root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Keep the path information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218FD0-0F86-4D9C-9B94-9A0529995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334" y="3350374"/>
            <a:ext cx="5798253" cy="34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86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2E88CE-846A-49CA-BE6F-A342E80AE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33867"/>
            <a:ext cx="4255459" cy="1399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B51134-6AC8-484A-A58F-98A6C6D6B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433689"/>
            <a:ext cx="4255459" cy="1578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DB6CC4-4A86-4364-B6D9-CCAB90A7E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559" y="33867"/>
            <a:ext cx="3796341" cy="2979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AAC06D-F043-4B04-B283-8AFDA39E9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15" y="52564"/>
            <a:ext cx="4029190" cy="1547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839FC4-50DB-49E6-B4BD-8CC821E75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3870" y="1600200"/>
            <a:ext cx="4071773" cy="62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B0A630-1D37-4C20-8B99-492998702F68}"/>
              </a:ext>
            </a:extLst>
          </p:cNvPr>
          <p:cNvSpPr txBox="1"/>
          <p:nvPr/>
        </p:nvSpPr>
        <p:spPr>
          <a:xfrm>
            <a:off x="38100" y="3012688"/>
            <a:ext cx="1184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4 Hash Tables</a:t>
            </a:r>
            <a:endParaRPr lang="en-US" sz="2400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8D7876-7550-4C1C-AA6D-FD8261D0B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" y="3531718"/>
            <a:ext cx="4255459" cy="3043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187AC-0779-434B-8606-60C2A52724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3818" y="3531717"/>
            <a:ext cx="4112957" cy="3043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DFD3A1-D8ED-4A22-8CD8-2C1E452E62C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0086"/>
          <a:stretch/>
        </p:blipFill>
        <p:spPr>
          <a:xfrm>
            <a:off x="8547035" y="3531716"/>
            <a:ext cx="3530584" cy="30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0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ACF44-BBFF-480B-BA0F-7A28D07E0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68"/>
          <a:stretch/>
        </p:blipFill>
        <p:spPr>
          <a:xfrm>
            <a:off x="27994" y="38119"/>
            <a:ext cx="2653466" cy="31156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9C697D-65B2-4E1B-B510-32F35F8028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17"/>
          <a:stretch/>
        </p:blipFill>
        <p:spPr>
          <a:xfrm>
            <a:off x="2681460" y="38117"/>
            <a:ext cx="3626034" cy="3065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DFA5D-2AF8-4736-AFFB-0A194D5F7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494" y="38117"/>
            <a:ext cx="2582231" cy="3065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BDDF3-613A-4357-84C5-443D9B148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2" y="3223284"/>
            <a:ext cx="4767744" cy="35965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B4DFBA-CEE9-400D-95AB-2CC819CEC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7743" y="38119"/>
            <a:ext cx="3366264" cy="30409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C5540F-3CE3-4561-8AFA-EC1AD771662B}"/>
              </a:ext>
            </a:extLst>
          </p:cNvPr>
          <p:cNvSpPr/>
          <p:nvPr/>
        </p:nvSpPr>
        <p:spPr>
          <a:xfrm>
            <a:off x="4877033" y="31831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Doubly-Linked Lists: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7C4C91-982F-42B2-A5C8-C652AB591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7033" y="3490234"/>
            <a:ext cx="4767744" cy="332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5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B2DA20-E05B-4B8F-8BFA-0DC8A65CF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3" y="438411"/>
            <a:ext cx="4368926" cy="2990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CC94C5-296A-40A7-A081-457776052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198" y="438412"/>
            <a:ext cx="3058382" cy="2990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68C680-5044-40AB-B9AF-A6E1C857B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214" y="438412"/>
            <a:ext cx="3826480" cy="2990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4BE68D-F4C4-40B5-ABC6-D0635DEB6A4B}"/>
              </a:ext>
            </a:extLst>
          </p:cNvPr>
          <p:cNvSpPr txBox="1"/>
          <p:nvPr/>
        </p:nvSpPr>
        <p:spPr>
          <a:xfrm>
            <a:off x="0" y="0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Direct Addressing: Need 2</a:t>
            </a:r>
            <a:r>
              <a:rPr lang="en-US" baseline="30000" dirty="0"/>
              <a:t>32</a:t>
            </a:r>
            <a:r>
              <a:rPr lang="en-US" dirty="0"/>
              <a:t> memory even for few IPs. In general, O(N) memory, N=S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15BAE-A4F5-45CE-A928-B983D11480C0}"/>
              </a:ext>
            </a:extLst>
          </p:cNvPr>
          <p:cNvSpPr txBox="1"/>
          <p:nvPr/>
        </p:nvSpPr>
        <p:spPr>
          <a:xfrm>
            <a:off x="11453455" y="1418996"/>
            <a:ext cx="6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4B3D80-8256-42BF-9B0B-D51EB2F6FE85}"/>
              </a:ext>
            </a:extLst>
          </p:cNvPr>
          <p:cNvSpPr txBox="1"/>
          <p:nvPr/>
        </p:nvSpPr>
        <p:spPr>
          <a:xfrm>
            <a:off x="27710" y="3439242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List-based Mapping: Store only active IPs, in a list, only last occurrence of each IP and keep order of occurrence.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F3166F-C6B4-4CAD-818B-26809AA50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3" y="3808574"/>
            <a:ext cx="4056874" cy="3049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A1374E-01F0-4FC5-9BAB-D81A16A34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637" y="3807014"/>
            <a:ext cx="3972728" cy="7816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A6A458-DE26-40FF-B997-66CA0648C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164" y="3805454"/>
            <a:ext cx="4338121" cy="305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91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6C05F3-AFB4-4E03-A7AA-CBD687A0D9C7}"/>
              </a:ext>
            </a:extLst>
          </p:cNvPr>
          <p:cNvSpPr txBox="1"/>
          <p:nvPr/>
        </p:nvSpPr>
        <p:spPr>
          <a:xfrm>
            <a:off x="0" y="0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Hash Functions and Hash Table: direct addressing with O(m) memory and want small cardinality 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181AF-5256-41A6-A637-7F949704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1" y="369332"/>
            <a:ext cx="4285397" cy="2991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4CA97-FA5E-4238-BB65-2BCFD880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157" y="335130"/>
            <a:ext cx="3922265" cy="3025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67B2A-DEB5-4384-AC58-8F8E7FEA6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1" y="3463202"/>
            <a:ext cx="4357281" cy="3344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BC7B39-4D97-4D50-94C8-6560639E0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880" y="3463202"/>
            <a:ext cx="3908212" cy="1822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442081-4B0F-4780-90BC-6B2C4724B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9437" y="3463202"/>
            <a:ext cx="3759932" cy="2018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FC6DEB-E356-4501-9E95-CD4815A02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9808" y="369332"/>
            <a:ext cx="3922458" cy="2991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DFF91D-0093-4530-AFB5-5CE208548737}"/>
              </a:ext>
            </a:extLst>
          </p:cNvPr>
          <p:cNvSpPr txBox="1"/>
          <p:nvPr/>
        </p:nvSpPr>
        <p:spPr>
          <a:xfrm>
            <a:off x="4624771" y="5702897"/>
            <a:ext cx="5375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Chaining is a technique to implement a hash table.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Memory consumption is O(</a:t>
            </a:r>
            <a:r>
              <a:rPr lang="en-US" dirty="0" err="1"/>
              <a:t>n+m</a:t>
            </a:r>
            <a:r>
              <a:rPr lang="en-US" dirty="0"/>
              <a:t>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Operations work in time O(c+1)</a:t>
            </a:r>
          </a:p>
        </p:txBody>
      </p:sp>
    </p:spTree>
    <p:extLst>
      <p:ext uri="{BB962C8B-B14F-4D97-AF65-F5344CB8AC3E}">
        <p14:creationId xmlns:p14="http://schemas.microsoft.com/office/powerpoint/2010/main" val="592549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E503DD-4331-41CD-A172-DEE0DCBC1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" y="58078"/>
            <a:ext cx="4188557" cy="30757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94C487-DE93-4613-B61D-64A68715B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083" y="58078"/>
            <a:ext cx="4307138" cy="3075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5A0AAF-8E30-47AE-BC80-EC3A714F15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66"/>
          <a:stretch/>
        </p:blipFill>
        <p:spPr>
          <a:xfrm>
            <a:off x="8508221" y="58078"/>
            <a:ext cx="3665490" cy="3075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B2135-ACC3-46D0-932B-F0621F139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181421"/>
            <a:ext cx="4593226" cy="2909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09BD67-125F-4C8F-80DB-979C7DB76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3227" y="3169679"/>
            <a:ext cx="4162846" cy="2921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DA9468-8436-4DE0-B4B6-4DEB602DB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6073" y="3181421"/>
            <a:ext cx="3417638" cy="1607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9A290D-9677-4AA1-9F7F-6DD954D40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6073" y="4789181"/>
            <a:ext cx="3404489" cy="13636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83D4A0-1651-450E-901F-7E4B323BA9C1}"/>
              </a:ext>
            </a:extLst>
          </p:cNvPr>
          <p:cNvSpPr txBox="1"/>
          <p:nvPr/>
        </p:nvSpPr>
        <p:spPr>
          <a:xfrm>
            <a:off x="31438" y="6152807"/>
            <a:ext cx="11795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Hash Table: an implementation of a set or a map using hashing. ( C++: </a:t>
            </a:r>
            <a:r>
              <a:rPr lang="en-US" dirty="0" err="1"/>
              <a:t>unordered_set</a:t>
            </a:r>
            <a:r>
              <a:rPr lang="en-US" dirty="0"/>
              <a:t> and </a:t>
            </a:r>
            <a:r>
              <a:rPr lang="en-US" dirty="0" err="1"/>
              <a:t>unordered_map</a:t>
            </a:r>
            <a:r>
              <a:rPr lang="en-US" dirty="0"/>
              <a:t>) (Python: set and </a:t>
            </a:r>
            <a:r>
              <a:rPr lang="en-US" dirty="0" err="1"/>
              <a:t>dict</a:t>
            </a:r>
            <a:r>
              <a:rPr lang="en-US" dirty="0"/>
              <a:t>) (Java: HashSet and HashMap)</a:t>
            </a:r>
          </a:p>
        </p:txBody>
      </p:sp>
    </p:spTree>
    <p:extLst>
      <p:ext uri="{BB962C8B-B14F-4D97-AF65-F5344CB8AC3E}">
        <p14:creationId xmlns:p14="http://schemas.microsoft.com/office/powerpoint/2010/main" val="4243883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7ADF98-4573-4DBD-AC85-60774512CAE0}"/>
              </a:ext>
            </a:extLst>
          </p:cNvPr>
          <p:cNvSpPr txBox="1"/>
          <p:nvPr/>
        </p:nvSpPr>
        <p:spPr>
          <a:xfrm>
            <a:off x="0" y="0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Good Hash Function: deterministic/fast to compute/distribute keys into different cells/few collisions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982FA-2159-463D-A80D-43F811EC0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69332"/>
            <a:ext cx="4074834" cy="2799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95C6D9-075D-427F-B76F-753705C4800C}"/>
              </a:ext>
            </a:extLst>
          </p:cNvPr>
          <p:cNvSpPr txBox="1"/>
          <p:nvPr/>
        </p:nvSpPr>
        <p:spPr>
          <a:xfrm>
            <a:off x="4074836" y="306763"/>
            <a:ext cx="47059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Need 2 Maps:</a:t>
            </a:r>
          </a:p>
          <a:p>
            <a:r>
              <a:rPr lang="en-US" dirty="0"/>
              <a:t>      Phone # </a:t>
            </a:r>
            <a:r>
              <a:rPr lang="en-US" dirty="0">
                <a:sym typeface="Wingdings" panose="05000000000000000000" pitchFamily="2" charset="2"/>
              </a:rPr>
              <a:t> Name and Name  Phone #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Implement Maps as hash table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Direct Addressing: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Int(123-45-67) = 1234567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Create array </a:t>
            </a:r>
            <a:r>
              <a:rPr lang="en-US" b="1" dirty="0"/>
              <a:t>Name</a:t>
            </a:r>
            <a:r>
              <a:rPr lang="en-US" dirty="0"/>
              <a:t> of size 10</a:t>
            </a:r>
            <a:r>
              <a:rPr lang="en-US" baseline="30000" dirty="0"/>
              <a:t>L</a:t>
            </a:r>
            <a:r>
              <a:rPr lang="en-US" dirty="0"/>
              <a:t> where L is max phone # length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Store phone number P in Name[int(P)]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If no contact with P, Name[int(P)] = N/A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Operations in O(1) and Memory O(10</a:t>
            </a:r>
            <a:r>
              <a:rPr lang="en-US" baseline="30000" dirty="0"/>
              <a:t>L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ACFDC8-72F3-40F1-A6A8-6540D77E5132}"/>
              </a:ext>
            </a:extLst>
          </p:cNvPr>
          <p:cNvSpPr txBox="1"/>
          <p:nvPr/>
        </p:nvSpPr>
        <p:spPr>
          <a:xfrm>
            <a:off x="8749640" y="369332"/>
            <a:ext cx="34423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Chaining: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Select hash function h with 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Create array </a:t>
            </a:r>
            <a:r>
              <a:rPr lang="en-US" b="1" dirty="0"/>
              <a:t>Name</a:t>
            </a:r>
            <a:r>
              <a:rPr lang="en-US" dirty="0"/>
              <a:t> of size 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Chain Name[h(int(P))]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n phone #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 cardinality of hash function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 length of longest chain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O(</a:t>
            </a:r>
            <a:r>
              <a:rPr lang="en-US" dirty="0" err="1"/>
              <a:t>n+m</a:t>
            </a:r>
            <a:r>
              <a:rPr lang="en-US" dirty="0"/>
              <a:t>) memory is used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Load factor n/m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Operations in O)c+1)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5ED8D-A95A-4070-BFB0-6C378786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7" y="3275924"/>
            <a:ext cx="3731469" cy="3212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5A427-2A39-4D4F-BDE1-F4465E4A6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121" y="3304862"/>
            <a:ext cx="4239757" cy="3218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6A5826-380F-4B5B-A4B3-57F68299B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475" y="3324040"/>
            <a:ext cx="3880525" cy="31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2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FB62F-6353-466C-BAEB-EA7B152AE7A0}"/>
              </a:ext>
            </a:extLst>
          </p:cNvPr>
          <p:cNvSpPr txBox="1"/>
          <p:nvPr/>
        </p:nvSpPr>
        <p:spPr>
          <a:xfrm>
            <a:off x="25052" y="50104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Universal Family: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6E5AC-0651-423C-91AF-6289E57A1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3" y="419436"/>
            <a:ext cx="4081064" cy="2962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143F05-0842-4C3B-9EC2-FE9D44975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250" y="219020"/>
            <a:ext cx="4110158" cy="2962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BD1C6-E2E0-4074-B2C8-D45815633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541" y="48045"/>
            <a:ext cx="3711879" cy="2946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AC03A0-4D93-4FF3-BF10-7405889A3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55457"/>
            <a:ext cx="4134575" cy="3108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CD5E5-CD60-42B6-98A7-8602E6081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250" y="4059290"/>
            <a:ext cx="4194833" cy="2562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14A6C7-E4E2-40BE-92C8-0BAFF8313CCA}"/>
              </a:ext>
            </a:extLst>
          </p:cNvPr>
          <p:cNvSpPr txBox="1"/>
          <p:nvPr/>
        </p:nvSpPr>
        <p:spPr>
          <a:xfrm>
            <a:off x="4106118" y="3370622"/>
            <a:ext cx="433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Dynamic Hash Tables: Resize the hash table when </a:t>
            </a:r>
            <a:r>
              <a:rPr lang="el-GR" dirty="0"/>
              <a:t>α</a:t>
            </a:r>
            <a:r>
              <a:rPr lang="en-US" dirty="0"/>
              <a:t> becomes too large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7BFD5-2036-494F-855C-FD847C0381AE}"/>
              </a:ext>
            </a:extLst>
          </p:cNvPr>
          <p:cNvSpPr txBox="1"/>
          <p:nvPr/>
        </p:nvSpPr>
        <p:spPr>
          <a:xfrm>
            <a:off x="8442541" y="3006247"/>
            <a:ext cx="371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Hash Integers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5CDD65-0F96-4AFF-80BE-759F2862E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2540" y="3386983"/>
            <a:ext cx="3658881" cy="11223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497D57-172F-4A79-A815-414EADAC8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2539" y="4473697"/>
            <a:ext cx="3658881" cy="23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39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C868B0-8828-4B84-BC32-AF727F59F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48545" cy="3341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BBFDB8-BF48-4B88-9DB6-4D4904FD2DF7}"/>
              </a:ext>
            </a:extLst>
          </p:cNvPr>
          <p:cNvSpPr txBox="1"/>
          <p:nvPr/>
        </p:nvSpPr>
        <p:spPr>
          <a:xfrm>
            <a:off x="3948545" y="0"/>
            <a:ext cx="371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Hash String: Phone # </a:t>
            </a:r>
            <a:r>
              <a:rPr lang="en-US" dirty="0">
                <a:sym typeface="Wingdings" panose="05000000000000000000" pitchFamily="2" charset="2"/>
              </a:rPr>
              <a:t> Name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22AB0-7797-4752-8A10-DB56E11AA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46" y="369333"/>
            <a:ext cx="4085558" cy="2611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269F61-7DBB-44C2-AB96-DCD748B42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313" y="0"/>
            <a:ext cx="4116687" cy="3341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6B047F-1343-44B5-BEFD-6DE839823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2" y="3516496"/>
            <a:ext cx="4425247" cy="3238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48083-A66C-4726-91D0-D637A41A8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0299" y="3516495"/>
            <a:ext cx="3784693" cy="3265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3ADE31-2EE5-444C-B120-85EE126DEF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630" y="3516494"/>
            <a:ext cx="3928318" cy="28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4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93289-51CE-4822-8F81-202CEA2AC4CB}"/>
              </a:ext>
            </a:extLst>
          </p:cNvPr>
          <p:cNvSpPr txBox="1"/>
          <p:nvPr/>
        </p:nvSpPr>
        <p:spPr>
          <a:xfrm>
            <a:off x="25052" y="50104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String Search: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0DD572-9442-4D11-B528-F8CE4659D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2" y="419436"/>
            <a:ext cx="3970751" cy="3202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36BCF3-41A4-471F-9B43-E084F2E01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803" y="419436"/>
            <a:ext cx="4083485" cy="320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3D894E-FEA7-4597-BB74-348837925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607" y="414737"/>
            <a:ext cx="4103393" cy="1827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69B1B3-A6A6-4C8D-9777-C7AC4F4F25A6}"/>
              </a:ext>
            </a:extLst>
          </p:cNvPr>
          <p:cNvSpPr txBox="1"/>
          <p:nvPr/>
        </p:nvSpPr>
        <p:spPr>
          <a:xfrm>
            <a:off x="0" y="3619711"/>
            <a:ext cx="433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Naïve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118C5-D7AF-48E6-A688-48413B3CC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2" y="3989043"/>
            <a:ext cx="5390055" cy="2818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4E067E-41D6-479F-AA80-20F0A3857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0160" y="3971243"/>
            <a:ext cx="6158942" cy="2829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3C450-63F3-49B1-9E5D-C7363D74DD1D}"/>
              </a:ext>
            </a:extLst>
          </p:cNvPr>
          <p:cNvSpPr txBox="1"/>
          <p:nvPr/>
        </p:nvSpPr>
        <p:spPr>
          <a:xfrm>
            <a:off x="10140303" y="3971243"/>
            <a:ext cx="239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Running time O(TP)</a:t>
            </a:r>
          </a:p>
        </p:txBody>
      </p:sp>
    </p:spTree>
    <p:extLst>
      <p:ext uri="{BB962C8B-B14F-4D97-AF65-F5344CB8AC3E}">
        <p14:creationId xmlns:p14="http://schemas.microsoft.com/office/powerpoint/2010/main" val="2693952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C18F3F-B51E-4B16-B9EE-315D35B7DAD1}"/>
              </a:ext>
            </a:extLst>
          </p:cNvPr>
          <p:cNvSpPr txBox="1"/>
          <p:nvPr/>
        </p:nvSpPr>
        <p:spPr>
          <a:xfrm>
            <a:off x="25052" y="37578"/>
            <a:ext cx="1196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Rabin-Karp’s Algorithm: use hashing to quickly compare P with substrings of 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9DF78-E54C-44DD-AC2F-9988041D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2" y="406910"/>
            <a:ext cx="3858016" cy="3065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B9D116-D92A-4086-B3E0-0391F6706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225" y="406910"/>
            <a:ext cx="3858016" cy="3115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CAC5FC-1A50-4F63-9659-91551EA8F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849" y="406910"/>
            <a:ext cx="4212099" cy="3115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7C5AC8-3F89-4CC2-8DF2-0A3BC56A1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2" y="3704930"/>
            <a:ext cx="4143809" cy="3065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AE432-3348-4375-B7D0-394855C9F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8861" y="3558926"/>
            <a:ext cx="4143809" cy="3211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D5529-9834-4006-8564-220A0A5F77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0694" y="3558926"/>
            <a:ext cx="3746150" cy="32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89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7AED2D-701A-4D94-BD3B-B29919701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7578"/>
            <a:ext cx="3940812" cy="31311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0234CF-6F88-42E1-B209-F3D1E73F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390" y="37578"/>
            <a:ext cx="4062297" cy="31311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1815B-B851-4F5A-9FFC-766E07405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264" y="25264"/>
            <a:ext cx="4065736" cy="3143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4395F9-49F7-4773-92BC-F0C246201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04233"/>
            <a:ext cx="4476593" cy="3273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5966C9-6BBA-42BC-8B42-A632C08A5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593" y="3404233"/>
            <a:ext cx="3649671" cy="2339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F6BEB0-C991-463C-8BC9-14984A6E4D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4613" y="3269673"/>
            <a:ext cx="4077386" cy="340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67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F1AEB1-62BA-4740-BC37-C31B614A8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45527" cy="3658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B9B283-3409-46D2-99BC-22CA69BF4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527" y="0"/>
            <a:ext cx="4091062" cy="3658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326DE2-DDC6-4473-8147-455F1FB60C99}"/>
              </a:ext>
            </a:extLst>
          </p:cNvPr>
          <p:cNvSpPr txBox="1"/>
          <p:nvPr/>
        </p:nvSpPr>
        <p:spPr>
          <a:xfrm>
            <a:off x="8136589" y="0"/>
            <a:ext cx="371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Distributed Hash 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1C189-8670-4786-87A7-D588972A2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788" y="369332"/>
            <a:ext cx="3163376" cy="3263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1A30D-C1BC-431B-9ECA-17A40D44B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83874"/>
            <a:ext cx="4246323" cy="3034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E405FE-503A-45A2-8EA8-D4EAE739E98B}"/>
              </a:ext>
            </a:extLst>
          </p:cNvPr>
          <p:cNvSpPr txBox="1"/>
          <p:nvPr/>
        </p:nvSpPr>
        <p:spPr>
          <a:xfrm>
            <a:off x="1309454" y="4184185"/>
            <a:ext cx="239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New File Upload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B9E9E-445B-42A3-A94D-E71AFA24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323" y="3683873"/>
            <a:ext cx="3562715" cy="2734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0463EF-3D9E-486C-B82F-7F62326B9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8332" y="3683873"/>
            <a:ext cx="4032805" cy="3113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6AABC-23E4-456A-8CB3-FCC7F6D03571}"/>
              </a:ext>
            </a:extLst>
          </p:cNvPr>
          <p:cNvSpPr txBox="1"/>
          <p:nvPr/>
        </p:nvSpPr>
        <p:spPr>
          <a:xfrm>
            <a:off x="4246322" y="6211669"/>
            <a:ext cx="3699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 of Collisions and O(N) compare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BFD7AD-86FB-4F30-8BDF-41D78644CD3B}"/>
              </a:ext>
            </a:extLst>
          </p:cNvPr>
          <p:cNvCxnSpPr/>
          <p:nvPr/>
        </p:nvCxnSpPr>
        <p:spPr>
          <a:xfrm flipV="1">
            <a:off x="7452986" y="5999967"/>
            <a:ext cx="843802" cy="5386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723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9BA7A8-9833-4084-B326-DB60FD0DF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1" y="27993"/>
            <a:ext cx="3588965" cy="331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6D865B-C6A2-4D9D-9000-29F40DAA6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113" y="27993"/>
            <a:ext cx="5388467" cy="3318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86C1E6-FE00-4AE9-8375-5F5C4F335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880" y="27993"/>
            <a:ext cx="2926534" cy="331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D1F04D-C2C5-433B-9167-70CF13BC1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6" y="3400165"/>
            <a:ext cx="3039993" cy="3438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505B84-2AAD-4E69-9B2E-E6D6F415A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9039" y="3400165"/>
            <a:ext cx="4328808" cy="34260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1278729-0AF6-40E4-92AA-E28AF09FA6B1}"/>
              </a:ext>
            </a:extLst>
          </p:cNvPr>
          <p:cNvSpPr/>
          <p:nvPr/>
        </p:nvSpPr>
        <p:spPr>
          <a:xfrm>
            <a:off x="7577847" y="3414161"/>
            <a:ext cx="45315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Stack: abstract data type with operations: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Push(Key): add key to collection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Key Top(): return most recently-added key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Key Pop(): remove and return most recently-added key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Boolean Empty(): are there any elements?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88B2B2-EE2A-448C-995D-62D621EE1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4307" y="5113211"/>
            <a:ext cx="3506585" cy="16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02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74717-77B8-455A-9CB5-B66A4792F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18"/>
          <a:stretch/>
        </p:blipFill>
        <p:spPr>
          <a:xfrm>
            <a:off x="12526" y="25052"/>
            <a:ext cx="4233797" cy="32281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05DFA9-884C-48F3-82BE-DA134015D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41" y="25052"/>
            <a:ext cx="3747756" cy="32281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174139-B272-4091-B212-76A5BFAC0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780" y="62608"/>
            <a:ext cx="4108219" cy="3190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49EAA-A234-4609-B159-633A24110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6" y="3210027"/>
            <a:ext cx="4233797" cy="3622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72C4DF-163D-4B6F-BED5-1D44C3AB5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323" y="3253161"/>
            <a:ext cx="3837457" cy="3025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6B6A41-B094-4DF4-BFBF-439EB8A35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780" y="3253160"/>
            <a:ext cx="4078210" cy="30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50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F5B35-B1F1-42B2-9563-76972AF1293F}"/>
              </a:ext>
            </a:extLst>
          </p:cNvPr>
          <p:cNvSpPr txBox="1"/>
          <p:nvPr/>
        </p:nvSpPr>
        <p:spPr>
          <a:xfrm>
            <a:off x="0" y="0"/>
            <a:ext cx="1184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5 Binary Search Trees 1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748747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F7E43A-28EA-4B99-83A8-089D8392B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38"/>
          <a:stretch/>
        </p:blipFill>
        <p:spPr>
          <a:xfrm>
            <a:off x="51121" y="187471"/>
            <a:ext cx="3781577" cy="3130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B0568C-F932-4933-AB63-632FCA1A4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164" y="199112"/>
            <a:ext cx="4639995" cy="311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E55E6E-DC25-4568-A2B2-F6F5574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625" y="199112"/>
            <a:ext cx="3537372" cy="3118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40A3D-A570-4291-AE22-F3B0ECF17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7" y="3594498"/>
            <a:ext cx="3832043" cy="2901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2779FE-4C44-44F4-A883-1C6660423261}"/>
              </a:ext>
            </a:extLst>
          </p:cNvPr>
          <p:cNvSpPr/>
          <p:nvPr/>
        </p:nvSpPr>
        <p:spPr>
          <a:xfrm>
            <a:off x="3883164" y="3647509"/>
            <a:ext cx="46147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Queue: abstract data type with operations: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Enqueue(Key): add key to collection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Key Dequeue(): remove and return least recently-added key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Boolean Empty(): are there any elements?</a:t>
            </a:r>
          </a:p>
          <a:p>
            <a:r>
              <a:rPr lang="en-US" dirty="0"/>
              <a:t>FIFO: First-in, First-out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10C84F-B2F3-41C6-81E5-ED6F8019C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072" y="3594498"/>
            <a:ext cx="3828364" cy="290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3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46C96F-9DF6-4232-9326-BAEE55C5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4" y="183913"/>
            <a:ext cx="3640009" cy="3081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6C3F11-FE75-4094-B980-CAD89E04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46" y="211907"/>
            <a:ext cx="4134503" cy="3053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BC8DCD-B89B-4090-B1C1-47D6C9D92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124" y="211907"/>
            <a:ext cx="4329988" cy="3053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4F8E55-A50F-44C9-A8CA-71AB9DA09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440" y="3478873"/>
            <a:ext cx="4398829" cy="3102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48AE36-57A5-40C2-95CC-B8D8F783D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583" y="3493394"/>
            <a:ext cx="4503188" cy="311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0D4603-B09C-4C3B-A82A-ADA4BF982DD6}"/>
              </a:ext>
            </a:extLst>
          </p:cNvPr>
          <p:cNvSpPr/>
          <p:nvPr/>
        </p:nvSpPr>
        <p:spPr>
          <a:xfrm>
            <a:off x="4096139" y="46655"/>
            <a:ext cx="80484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Summary: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Queue can be implemented with either a linked list (w tail pointer) or an array.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Each queue operation is O(1): Enqueue, Dequeue, Empty.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Empty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node with: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 key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Children: a list of children nodes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(optional) parent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4FD45-F3C1-4EF3-8ABB-F9F8340E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129" y="980802"/>
            <a:ext cx="2069174" cy="1982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2926C8-AB61-46F6-91FE-2F723CA70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9" y="46655"/>
            <a:ext cx="4048690" cy="2845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F0481E-107E-4C0B-8F49-80E668DA6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862" y="980800"/>
            <a:ext cx="2498965" cy="19792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0AF9-D8F3-4B8C-95C1-C93E1D20D78C}"/>
              </a:ext>
            </a:extLst>
          </p:cNvPr>
          <p:cNvSpPr/>
          <p:nvPr/>
        </p:nvSpPr>
        <p:spPr>
          <a:xfrm>
            <a:off x="47449" y="2892510"/>
            <a:ext cx="404869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Root: top node in the tree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Child: line down directly from parent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Ancestor: parent, or parent of parent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Descendant: child, or child of child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Sibling: sharing the same parent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Leaf: node with no children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Level: 1 + # edges btw root and node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Height: max depth of subtree node and farthest leaf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Binary tree nodes contains: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Key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Left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Right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(optional) parent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AE918-A94D-46A1-A076-9FAB9C76E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39" y="3124890"/>
            <a:ext cx="4706352" cy="1955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0283C9-5D02-45F9-B8A4-75E2C7A25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370" y="3124890"/>
            <a:ext cx="3523065" cy="19558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969016-4D08-4F45-8985-A514F3A15E10}"/>
              </a:ext>
            </a:extLst>
          </p:cNvPr>
          <p:cNvSpPr/>
          <p:nvPr/>
        </p:nvSpPr>
        <p:spPr>
          <a:xfrm>
            <a:off x="4047173" y="5130845"/>
            <a:ext cx="80973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Walking a Tree: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Depth-first: we completely traverse one sub-tree before exploring a sibling sub-tree.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Breadth-first: we traverse all nodes at one level before progressing to the next level.</a:t>
            </a:r>
          </a:p>
        </p:txBody>
      </p:sp>
    </p:spTree>
    <p:extLst>
      <p:ext uri="{BB962C8B-B14F-4D97-AF65-F5344CB8AC3E}">
        <p14:creationId xmlns:p14="http://schemas.microsoft.com/office/powerpoint/2010/main" val="265346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E61D36-3BD1-4D05-885A-3309F14C8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89"/>
          <a:stretch/>
        </p:blipFill>
        <p:spPr>
          <a:xfrm>
            <a:off x="27993" y="3419668"/>
            <a:ext cx="5064064" cy="34196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EE7CC-56D7-4526-8701-FE03415EF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7"/>
          <a:stretch/>
        </p:blipFill>
        <p:spPr>
          <a:xfrm>
            <a:off x="27994" y="55980"/>
            <a:ext cx="5064064" cy="3354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A4DEB1-CC24-435B-B230-B67B7BFEC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059" y="37325"/>
            <a:ext cx="4319217" cy="3391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7C424-C63D-44E9-AD10-BF58C7153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058" y="3437139"/>
            <a:ext cx="4319217" cy="33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9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EE6E5-A5A9-4479-B2B1-813CBE97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8" y="37324"/>
            <a:ext cx="4880009" cy="3325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307F16-E62F-496F-9AC8-9D1B1EA11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127" y="37324"/>
            <a:ext cx="3935133" cy="33255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143989-E464-42DD-A55A-A4904B554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8" y="3362865"/>
            <a:ext cx="4127566" cy="3457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528B6E-3E88-40BE-A861-693AF0059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684" y="3366998"/>
            <a:ext cx="4127566" cy="3453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DA4D8-C272-48C2-86D2-590C1B79A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2571" y="3362864"/>
            <a:ext cx="4030642" cy="34578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631DD3-866C-4C21-B520-9C6B97266CEF}"/>
              </a:ext>
            </a:extLst>
          </p:cNvPr>
          <p:cNvSpPr/>
          <p:nvPr/>
        </p:nvSpPr>
        <p:spPr>
          <a:xfrm>
            <a:off x="8906911" y="2258438"/>
            <a:ext cx="32026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When working with a tree, recursive algorithms are common</a:t>
            </a:r>
          </a:p>
        </p:txBody>
      </p:sp>
    </p:spTree>
    <p:extLst>
      <p:ext uri="{BB962C8B-B14F-4D97-AF65-F5344CB8AC3E}">
        <p14:creationId xmlns:p14="http://schemas.microsoft.com/office/powerpoint/2010/main" val="3796330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F9FCED-549D-4117-8EB4-4ACBF1707C62}"/>
              </a:ext>
            </a:extLst>
          </p:cNvPr>
          <p:cNvSpPr txBox="1"/>
          <p:nvPr/>
        </p:nvSpPr>
        <p:spPr>
          <a:xfrm>
            <a:off x="132567" y="55645"/>
            <a:ext cx="1184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2 Dynamic Arrays and Amortized Analysis</a:t>
            </a:r>
            <a:endParaRPr lang="en-US" sz="24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35A67-623A-4887-895C-987656DF2BFD}"/>
              </a:ext>
            </a:extLst>
          </p:cNvPr>
          <p:cNvSpPr txBox="1"/>
          <p:nvPr/>
        </p:nvSpPr>
        <p:spPr>
          <a:xfrm>
            <a:off x="132566" y="463687"/>
            <a:ext cx="11844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Arrays: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Static arrays: int </a:t>
            </a:r>
            <a:r>
              <a:rPr lang="en-US" dirty="0" err="1"/>
              <a:t>my_array</a:t>
            </a:r>
            <a:r>
              <a:rPr lang="en-US" dirty="0"/>
              <a:t>[100]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Dynamically-allocated arrays: int *</a:t>
            </a:r>
            <a:r>
              <a:rPr lang="en-US" dirty="0" err="1"/>
              <a:t>my_array</a:t>
            </a:r>
            <a:r>
              <a:rPr lang="en-US" dirty="0"/>
              <a:t> = new int[size];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Dynamic arrays (resizable arrays): store a pointer to a dynamically allocated array, and replace it with a newly-allocated array as needed.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47F49-4375-47BC-A8AD-E9BEFE20E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3" y="1861993"/>
            <a:ext cx="3824879" cy="2871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8FE4C-91F8-403E-A83A-01C59A3AA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445" y="1849030"/>
            <a:ext cx="3988734" cy="2882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BC268C-8A4F-4A2C-B7D1-B4708D3F2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63" y="4744833"/>
            <a:ext cx="5123944" cy="2057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563B35-0ECC-4A78-AD27-50208AA49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507" y="4743554"/>
            <a:ext cx="5011706" cy="2057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BDE98D-D4A5-4D29-BAAE-5B812A039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6181" y="1861993"/>
            <a:ext cx="4176968" cy="284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1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1301</Words>
  <Application>Microsoft Office PowerPoint</Application>
  <PresentationFormat>Widescreen</PresentationFormat>
  <Paragraphs>137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等线</vt:lpstr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Yu</dc:creator>
  <cp:lastModifiedBy>Chen, Yu</cp:lastModifiedBy>
  <cp:revision>162</cp:revision>
  <dcterms:created xsi:type="dcterms:W3CDTF">2019-01-17T16:04:14Z</dcterms:created>
  <dcterms:modified xsi:type="dcterms:W3CDTF">2019-06-10T21:00:31Z</dcterms:modified>
</cp:coreProperties>
</file>